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57" r:id="rId4"/>
    <p:sldId id="259" r:id="rId5"/>
    <p:sldId id="260"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74"/>
  </p:normalViewPr>
  <p:slideViewPr>
    <p:cSldViewPr snapToGrid="0" snapToObjects="1">
      <p:cViewPr varScale="1">
        <p:scale>
          <a:sx n="121" d="100"/>
          <a:sy n="121" d="100"/>
        </p:scale>
        <p:origin x="2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10.tiff>
</file>

<file path=ppt/media/image11.tiff>
</file>

<file path=ppt/media/image12.tiff>
</file>

<file path=ppt/media/image13.tiff>
</file>

<file path=ppt/media/image14.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1DE9B-3669-F249-8A89-F0350E065A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B4B220-DBA6-454F-9E3A-5571D98328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BEE163-4705-3D46-BE62-1B5184842754}"/>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5" name="Footer Placeholder 4">
            <a:extLst>
              <a:ext uri="{FF2B5EF4-FFF2-40B4-BE49-F238E27FC236}">
                <a16:creationId xmlns:a16="http://schemas.microsoft.com/office/drawing/2014/main" id="{0E849A61-A6F1-B54E-B019-DB9A3CC777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7EF496-4E92-D544-A377-5D8BEF814D17}"/>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1348840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5F1E6-D3DB-6444-A04D-F37B9712EB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9CE3B2-1978-AF4B-9A0F-EE3E1B2A82E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6B3DA2-2346-3C4F-AFB8-FC54FC412042}"/>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5" name="Footer Placeholder 4">
            <a:extLst>
              <a:ext uri="{FF2B5EF4-FFF2-40B4-BE49-F238E27FC236}">
                <a16:creationId xmlns:a16="http://schemas.microsoft.com/office/drawing/2014/main" id="{98F1CEF9-0607-BC40-A0FD-149BFD02E1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206433-6E26-EE45-B8E6-498EC081321F}"/>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2513197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8B77A8-B018-3345-9CE7-58E631C68C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F3C53AB-E0B6-2A4C-B89F-DE0913B1CBB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1F364B-807A-204A-8279-0061AEA6D0D8}"/>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5" name="Footer Placeholder 4">
            <a:extLst>
              <a:ext uri="{FF2B5EF4-FFF2-40B4-BE49-F238E27FC236}">
                <a16:creationId xmlns:a16="http://schemas.microsoft.com/office/drawing/2014/main" id="{C2BB6D66-B7A4-334F-9959-88A673E244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104A37-70DA-3D49-93F8-D827E6BD1700}"/>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1541142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1704B-3019-E949-AE02-523F72B18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698783-48E2-6142-A886-A19B0C96CCF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B12DAD-35E2-A74E-853A-D9AC4DAF3951}"/>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5" name="Footer Placeholder 4">
            <a:extLst>
              <a:ext uri="{FF2B5EF4-FFF2-40B4-BE49-F238E27FC236}">
                <a16:creationId xmlns:a16="http://schemas.microsoft.com/office/drawing/2014/main" id="{2CCE8C99-2C10-4D42-AD3F-F3EF81F703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1BF24-4569-344C-AE86-870E175105DF}"/>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3002332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B2030-E524-384E-B058-C13B2C2B62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E04E86-EB05-6A4D-9748-CF775B24C6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18106D4-23BB-5A49-8AA3-768BA296E901}"/>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5" name="Footer Placeholder 4">
            <a:extLst>
              <a:ext uri="{FF2B5EF4-FFF2-40B4-BE49-F238E27FC236}">
                <a16:creationId xmlns:a16="http://schemas.microsoft.com/office/drawing/2014/main" id="{5714D35D-8F08-074E-8CB4-BB99496B4C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D136DA-52A0-7C43-8CDB-6D6EABE04BB2}"/>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632656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7387F-1201-ED48-96DC-9707D682CC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A119D6-C736-424C-9215-F606C1F8DCD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A0895E-C70D-C54D-A53C-9AEE0ADCF2B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C95CB5-F694-0E4A-80EF-D9D0D43DB2BB}"/>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6" name="Footer Placeholder 5">
            <a:extLst>
              <a:ext uri="{FF2B5EF4-FFF2-40B4-BE49-F238E27FC236}">
                <a16:creationId xmlns:a16="http://schemas.microsoft.com/office/drawing/2014/main" id="{330F1B10-81E7-F24C-A39C-BD9BA2EBB4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D630C7-8EC8-AE43-8293-9CB8794C49EF}"/>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895231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40F90-6C25-C74A-A376-D6B8D4A1C0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971DE7-D96C-1146-B4C0-3C636E9501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2401139-23F4-594B-931E-1ABDF582D4E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231B77-BD18-1B44-92C1-FAD17BCE82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B87E7B6-6761-2A49-AE5F-7EBA2923377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2413ED-C529-3342-AFC0-A0E895982DB4}"/>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8" name="Footer Placeholder 7">
            <a:extLst>
              <a:ext uri="{FF2B5EF4-FFF2-40B4-BE49-F238E27FC236}">
                <a16:creationId xmlns:a16="http://schemas.microsoft.com/office/drawing/2014/main" id="{F7595A81-68BB-4940-97AF-4A8F8C6F9D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5E79BD-E76D-1F4B-A646-C7D2C359B1D1}"/>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4218847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5F1BA-50C1-BE45-8441-2A7B1E412D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C9CCED5-EE76-0D48-90A0-7A44E47479CD}"/>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4" name="Footer Placeholder 3">
            <a:extLst>
              <a:ext uri="{FF2B5EF4-FFF2-40B4-BE49-F238E27FC236}">
                <a16:creationId xmlns:a16="http://schemas.microsoft.com/office/drawing/2014/main" id="{476957F2-8837-AC48-92E9-FD5DAAB29BE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A51CEB7-732B-994E-BBEB-CE5ACD1362BA}"/>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9102384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A215F1-E796-B342-B199-B906F9C79C36}"/>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3" name="Footer Placeholder 2">
            <a:extLst>
              <a:ext uri="{FF2B5EF4-FFF2-40B4-BE49-F238E27FC236}">
                <a16:creationId xmlns:a16="http://schemas.microsoft.com/office/drawing/2014/main" id="{3E79369B-5F35-FF4A-8692-36526A3C189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8695EF-AE39-DC4E-B687-99DC03528522}"/>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1535892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69D56-7B86-5B4E-B281-2ABF366F17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675C6A8-50D0-3040-970C-51EA7943AA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93FCB0-40F7-3346-807D-5B8DEFEA0C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1CE8B2-F6AF-A64E-8168-9CF5769F4392}"/>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6" name="Footer Placeholder 5">
            <a:extLst>
              <a:ext uri="{FF2B5EF4-FFF2-40B4-BE49-F238E27FC236}">
                <a16:creationId xmlns:a16="http://schemas.microsoft.com/office/drawing/2014/main" id="{ECD565A4-EED2-FE41-9890-22B8A540A7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475D85-F86A-EB49-8BFB-51E8F3F2B1E1}"/>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98646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A7F66-19B8-9B46-B7AC-87E673AF81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819078-6FBD-784E-8D4E-B30BBBC4E7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1F6AEC-B43B-F841-B245-7B56528AEE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9B417-B3DF-C147-A364-E451980E303C}"/>
              </a:ext>
            </a:extLst>
          </p:cNvPr>
          <p:cNvSpPr>
            <a:spLocks noGrp="1"/>
          </p:cNvSpPr>
          <p:nvPr>
            <p:ph type="dt" sz="half" idx="10"/>
          </p:nvPr>
        </p:nvSpPr>
        <p:spPr/>
        <p:txBody>
          <a:bodyPr/>
          <a:lstStyle/>
          <a:p>
            <a:fld id="{E83C20C2-2988-644D-8B09-65FB534EB0BB}" type="datetimeFigureOut">
              <a:rPr lang="en-US" smtClean="0"/>
              <a:t>2/2/19</a:t>
            </a:fld>
            <a:endParaRPr lang="en-US"/>
          </a:p>
        </p:txBody>
      </p:sp>
      <p:sp>
        <p:nvSpPr>
          <p:cNvPr id="6" name="Footer Placeholder 5">
            <a:extLst>
              <a:ext uri="{FF2B5EF4-FFF2-40B4-BE49-F238E27FC236}">
                <a16:creationId xmlns:a16="http://schemas.microsoft.com/office/drawing/2014/main" id="{4EE9D364-7F41-5F45-B24A-139487E023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F8507F-9BB9-6542-9F69-FB464E95EDAF}"/>
              </a:ext>
            </a:extLst>
          </p:cNvPr>
          <p:cNvSpPr>
            <a:spLocks noGrp="1"/>
          </p:cNvSpPr>
          <p:nvPr>
            <p:ph type="sldNum" sz="quarter" idx="12"/>
          </p:nvPr>
        </p:nvSpPr>
        <p:spPr/>
        <p:txBody>
          <a:bodyPr/>
          <a:lstStyle/>
          <a:p>
            <a:fld id="{E40CF37B-BE69-F54F-B2EB-36A0B19C2FC3}" type="slidenum">
              <a:rPr lang="en-US" smtClean="0"/>
              <a:t>‹#›</a:t>
            </a:fld>
            <a:endParaRPr lang="en-US"/>
          </a:p>
        </p:txBody>
      </p:sp>
    </p:spTree>
    <p:extLst>
      <p:ext uri="{BB962C8B-B14F-4D97-AF65-F5344CB8AC3E}">
        <p14:creationId xmlns:p14="http://schemas.microsoft.com/office/powerpoint/2010/main" val="1637106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2F07E5-8F9B-FC42-A6B3-5842887813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E21F9EF-F5E4-C542-8091-85711A446B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B69199-07E3-E64A-94CA-1A61655693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3C20C2-2988-644D-8B09-65FB534EB0BB}" type="datetimeFigureOut">
              <a:rPr lang="en-US" smtClean="0"/>
              <a:t>2/2/19</a:t>
            </a:fld>
            <a:endParaRPr lang="en-US"/>
          </a:p>
        </p:txBody>
      </p:sp>
      <p:sp>
        <p:nvSpPr>
          <p:cNvPr id="5" name="Footer Placeholder 4">
            <a:extLst>
              <a:ext uri="{FF2B5EF4-FFF2-40B4-BE49-F238E27FC236}">
                <a16:creationId xmlns:a16="http://schemas.microsoft.com/office/drawing/2014/main" id="{0FB6942D-B866-4E44-8F7F-18612E4C40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6B30891-92DA-3E42-90CB-BF887BCF50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0CF37B-BE69-F54F-B2EB-36A0B19C2FC3}" type="slidenum">
              <a:rPr lang="en-US" smtClean="0"/>
              <a:t>‹#›</a:t>
            </a:fld>
            <a:endParaRPr lang="en-US"/>
          </a:p>
        </p:txBody>
      </p:sp>
    </p:spTree>
    <p:extLst>
      <p:ext uri="{BB962C8B-B14F-4D97-AF65-F5344CB8AC3E}">
        <p14:creationId xmlns:p14="http://schemas.microsoft.com/office/powerpoint/2010/main" val="36365475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7" Type="http://schemas.openxmlformats.org/officeDocument/2006/relationships/image" Target="../media/image12.tiff"/><Relationship Id="rId2" Type="http://schemas.openxmlformats.org/officeDocument/2006/relationships/image" Target="../media/image7.tiff"/><Relationship Id="rId1" Type="http://schemas.openxmlformats.org/officeDocument/2006/relationships/slideLayout" Target="../slideLayouts/slideLayout8.xml"/><Relationship Id="rId6" Type="http://schemas.openxmlformats.org/officeDocument/2006/relationships/image" Target="../media/image11.tiff"/><Relationship Id="rId5" Type="http://schemas.openxmlformats.org/officeDocument/2006/relationships/image" Target="../media/image10.tiff"/><Relationship Id="rId4" Type="http://schemas.openxmlformats.org/officeDocument/2006/relationships/image" Target="../media/image9.tiff"/></Relationships>
</file>

<file path=ppt/slides/_rels/slide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45905-5874-DE40-ADA9-A543CBC2FF52}"/>
              </a:ext>
            </a:extLst>
          </p:cNvPr>
          <p:cNvSpPr>
            <a:spLocks noGrp="1"/>
          </p:cNvSpPr>
          <p:nvPr>
            <p:ph type="ctrTitle"/>
          </p:nvPr>
        </p:nvSpPr>
        <p:spPr>
          <a:xfrm>
            <a:off x="1524000" y="1122363"/>
            <a:ext cx="9144000" cy="1095904"/>
          </a:xfrm>
        </p:spPr>
        <p:txBody>
          <a:bodyPr>
            <a:normAutofit/>
          </a:bodyPr>
          <a:lstStyle/>
          <a:p>
            <a:r>
              <a:rPr lang="en-US" sz="3200" b="1" dirty="0">
                <a:latin typeface="Times" pitchFamily="2" charset="0"/>
              </a:rPr>
              <a:t>Predicting District/School Performance using Machine Learning Techniques</a:t>
            </a:r>
          </a:p>
        </p:txBody>
      </p:sp>
      <p:sp>
        <p:nvSpPr>
          <p:cNvPr id="3" name="Subtitle 2">
            <a:extLst>
              <a:ext uri="{FF2B5EF4-FFF2-40B4-BE49-F238E27FC236}">
                <a16:creationId xmlns:a16="http://schemas.microsoft.com/office/drawing/2014/main" id="{3A83FD4C-21D3-174C-B61A-C0324D9BBE6A}"/>
              </a:ext>
            </a:extLst>
          </p:cNvPr>
          <p:cNvSpPr>
            <a:spLocks noGrp="1"/>
          </p:cNvSpPr>
          <p:nvPr>
            <p:ph type="subTitle" idx="1"/>
          </p:nvPr>
        </p:nvSpPr>
        <p:spPr>
          <a:xfrm>
            <a:off x="1524000" y="5274203"/>
            <a:ext cx="9144000" cy="922867"/>
          </a:xfrm>
        </p:spPr>
        <p:txBody>
          <a:bodyPr/>
          <a:lstStyle/>
          <a:p>
            <a:r>
              <a:rPr lang="en-US" b="1" dirty="0">
                <a:solidFill>
                  <a:schemeClr val="tx1"/>
                </a:solidFill>
                <a:latin typeface="Times" pitchFamily="2" charset="0"/>
              </a:rPr>
              <a:t>Presented by Shyla Samuel  </a:t>
            </a:r>
          </a:p>
          <a:p>
            <a:r>
              <a:rPr lang="en-US" b="1" dirty="0">
                <a:solidFill>
                  <a:schemeClr val="tx1"/>
                </a:solidFill>
                <a:latin typeface="Times" pitchFamily="2" charset="0"/>
              </a:rPr>
              <a:t>2018 Data Analytics Bootcamp – Final Project</a:t>
            </a:r>
          </a:p>
          <a:p>
            <a:endParaRPr lang="en-US" dirty="0"/>
          </a:p>
        </p:txBody>
      </p:sp>
      <p:pic>
        <p:nvPicPr>
          <p:cNvPr id="4" name="Picture 3">
            <a:extLst>
              <a:ext uri="{FF2B5EF4-FFF2-40B4-BE49-F238E27FC236}">
                <a16:creationId xmlns:a16="http://schemas.microsoft.com/office/drawing/2014/main" id="{9BD39C46-BDA8-3149-AA96-B689641E48C8}"/>
              </a:ext>
            </a:extLst>
          </p:cNvPr>
          <p:cNvPicPr>
            <a:picLocks noChangeAspect="1"/>
          </p:cNvPicPr>
          <p:nvPr/>
        </p:nvPicPr>
        <p:blipFill>
          <a:blip r:embed="rId2"/>
          <a:stretch>
            <a:fillRect/>
          </a:stretch>
        </p:blipFill>
        <p:spPr>
          <a:xfrm>
            <a:off x="4732063" y="2507985"/>
            <a:ext cx="2489200" cy="2476500"/>
          </a:xfrm>
          <a:prstGeom prst="rect">
            <a:avLst/>
          </a:prstGeom>
        </p:spPr>
      </p:pic>
    </p:spTree>
    <p:extLst>
      <p:ext uri="{BB962C8B-B14F-4D97-AF65-F5344CB8AC3E}">
        <p14:creationId xmlns:p14="http://schemas.microsoft.com/office/powerpoint/2010/main" val="1318529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1C635F-5A16-1F45-9C52-F873C16D9E11}"/>
              </a:ext>
            </a:extLst>
          </p:cNvPr>
          <p:cNvSpPr>
            <a:spLocks noGrp="1"/>
          </p:cNvSpPr>
          <p:nvPr>
            <p:ph type="title"/>
          </p:nvPr>
        </p:nvSpPr>
        <p:spPr/>
        <p:txBody>
          <a:bodyPr>
            <a:normAutofit/>
          </a:bodyPr>
          <a:lstStyle/>
          <a:p>
            <a:r>
              <a:rPr lang="en-US" sz="3200" b="1" dirty="0">
                <a:latin typeface="Times" pitchFamily="2" charset="0"/>
              </a:rPr>
              <a:t>Approach taken….</a:t>
            </a:r>
          </a:p>
        </p:txBody>
      </p:sp>
      <p:sp>
        <p:nvSpPr>
          <p:cNvPr id="5" name="Text Placeholder 4">
            <a:extLst>
              <a:ext uri="{FF2B5EF4-FFF2-40B4-BE49-F238E27FC236}">
                <a16:creationId xmlns:a16="http://schemas.microsoft.com/office/drawing/2014/main" id="{877B5E83-96FF-D942-978A-460B010BAC07}"/>
              </a:ext>
            </a:extLst>
          </p:cNvPr>
          <p:cNvSpPr>
            <a:spLocks noGrp="1"/>
          </p:cNvSpPr>
          <p:nvPr>
            <p:ph type="body" idx="1"/>
          </p:nvPr>
        </p:nvSpPr>
        <p:spPr/>
        <p:txBody>
          <a:bodyPr/>
          <a:lstStyle/>
          <a:p>
            <a:r>
              <a:rPr lang="en-US" dirty="0">
                <a:highlight>
                  <a:srgbClr val="FF0000"/>
                </a:highlight>
              </a:rPr>
              <a:t>Plan A</a:t>
            </a:r>
          </a:p>
        </p:txBody>
      </p:sp>
      <p:sp>
        <p:nvSpPr>
          <p:cNvPr id="6" name="Content Placeholder 5">
            <a:extLst>
              <a:ext uri="{FF2B5EF4-FFF2-40B4-BE49-F238E27FC236}">
                <a16:creationId xmlns:a16="http://schemas.microsoft.com/office/drawing/2014/main" id="{FBECF213-E6F3-E640-975D-910B3202F8A7}"/>
              </a:ext>
            </a:extLst>
          </p:cNvPr>
          <p:cNvSpPr>
            <a:spLocks noGrp="1"/>
          </p:cNvSpPr>
          <p:nvPr>
            <p:ph sz="half" idx="2"/>
          </p:nvPr>
        </p:nvSpPr>
        <p:spPr/>
        <p:txBody>
          <a:bodyPr/>
          <a:lstStyle/>
          <a:p>
            <a:r>
              <a:rPr lang="en-US" dirty="0"/>
              <a:t>Predict whether a student will perform or not</a:t>
            </a:r>
          </a:p>
          <a:p>
            <a:r>
              <a:rPr lang="en-US" dirty="0"/>
              <a:t>Did not get student level data</a:t>
            </a:r>
          </a:p>
          <a:p>
            <a:r>
              <a:rPr lang="en-US" dirty="0"/>
              <a:t>Clock is ticking away. Plan B-&gt;</a:t>
            </a:r>
          </a:p>
          <a:p>
            <a:pPr marL="0" indent="0">
              <a:buNone/>
            </a:pPr>
            <a:endParaRPr lang="en-US" dirty="0"/>
          </a:p>
        </p:txBody>
      </p:sp>
      <p:sp>
        <p:nvSpPr>
          <p:cNvPr id="7" name="Text Placeholder 6">
            <a:extLst>
              <a:ext uri="{FF2B5EF4-FFF2-40B4-BE49-F238E27FC236}">
                <a16:creationId xmlns:a16="http://schemas.microsoft.com/office/drawing/2014/main" id="{60535892-DD98-824E-96FF-40E65FCD16DE}"/>
              </a:ext>
            </a:extLst>
          </p:cNvPr>
          <p:cNvSpPr>
            <a:spLocks noGrp="1"/>
          </p:cNvSpPr>
          <p:nvPr>
            <p:ph type="body" sz="quarter" idx="3"/>
          </p:nvPr>
        </p:nvSpPr>
        <p:spPr/>
        <p:txBody>
          <a:bodyPr/>
          <a:lstStyle/>
          <a:p>
            <a:r>
              <a:rPr lang="en-US" dirty="0">
                <a:highlight>
                  <a:srgbClr val="00FF00"/>
                </a:highlight>
              </a:rPr>
              <a:t>Plan B</a:t>
            </a:r>
          </a:p>
        </p:txBody>
      </p:sp>
      <p:sp>
        <p:nvSpPr>
          <p:cNvPr id="8" name="Content Placeholder 7">
            <a:extLst>
              <a:ext uri="{FF2B5EF4-FFF2-40B4-BE49-F238E27FC236}">
                <a16:creationId xmlns:a16="http://schemas.microsoft.com/office/drawing/2014/main" id="{86325316-AE0E-FA42-92F4-A74C90289DD9}"/>
              </a:ext>
            </a:extLst>
          </p:cNvPr>
          <p:cNvSpPr>
            <a:spLocks noGrp="1"/>
          </p:cNvSpPr>
          <p:nvPr>
            <p:ph sz="quarter" idx="4"/>
          </p:nvPr>
        </p:nvSpPr>
        <p:spPr/>
        <p:txBody>
          <a:bodyPr/>
          <a:lstStyle/>
          <a:p>
            <a:r>
              <a:rPr lang="en-US" dirty="0"/>
              <a:t>Predict whether a school will perform or not</a:t>
            </a:r>
          </a:p>
          <a:p>
            <a:r>
              <a:rPr lang="en-US" dirty="0"/>
              <a:t>Got tons of info!</a:t>
            </a:r>
          </a:p>
          <a:p>
            <a:r>
              <a:rPr lang="en-US" dirty="0"/>
              <a:t>Losing time , focus on completion and concepts to apply</a:t>
            </a:r>
          </a:p>
          <a:p>
            <a:r>
              <a:rPr lang="en-US" dirty="0"/>
              <a:t>PROCEED!!!!</a:t>
            </a:r>
          </a:p>
          <a:p>
            <a:endParaRPr lang="en-US" dirty="0"/>
          </a:p>
          <a:p>
            <a:endParaRPr lang="en-US" dirty="0"/>
          </a:p>
        </p:txBody>
      </p:sp>
      <p:pic>
        <p:nvPicPr>
          <p:cNvPr id="11" name="Picture 10">
            <a:extLst>
              <a:ext uri="{FF2B5EF4-FFF2-40B4-BE49-F238E27FC236}">
                <a16:creationId xmlns:a16="http://schemas.microsoft.com/office/drawing/2014/main" id="{FB1AA907-179D-8942-AD7A-1972D480779F}"/>
              </a:ext>
            </a:extLst>
          </p:cNvPr>
          <p:cNvPicPr>
            <a:picLocks noChangeAspect="1"/>
          </p:cNvPicPr>
          <p:nvPr/>
        </p:nvPicPr>
        <p:blipFill>
          <a:blip r:embed="rId2"/>
          <a:stretch>
            <a:fillRect/>
          </a:stretch>
        </p:blipFill>
        <p:spPr>
          <a:xfrm>
            <a:off x="8936967" y="4742475"/>
            <a:ext cx="1794294" cy="1447187"/>
          </a:xfrm>
          <a:prstGeom prst="rect">
            <a:avLst/>
          </a:prstGeom>
        </p:spPr>
      </p:pic>
      <p:pic>
        <p:nvPicPr>
          <p:cNvPr id="12" name="Picture 11">
            <a:extLst>
              <a:ext uri="{FF2B5EF4-FFF2-40B4-BE49-F238E27FC236}">
                <a16:creationId xmlns:a16="http://schemas.microsoft.com/office/drawing/2014/main" id="{E8A87FF6-FD28-A143-849D-FA5945BB2A52}"/>
              </a:ext>
            </a:extLst>
          </p:cNvPr>
          <p:cNvPicPr>
            <a:picLocks noChangeAspect="1"/>
          </p:cNvPicPr>
          <p:nvPr/>
        </p:nvPicPr>
        <p:blipFill>
          <a:blip r:embed="rId3"/>
          <a:stretch>
            <a:fillRect/>
          </a:stretch>
        </p:blipFill>
        <p:spPr>
          <a:xfrm>
            <a:off x="2001328" y="4412066"/>
            <a:ext cx="2223803" cy="1574665"/>
          </a:xfrm>
          <a:prstGeom prst="rect">
            <a:avLst/>
          </a:prstGeom>
        </p:spPr>
      </p:pic>
    </p:spTree>
    <p:extLst>
      <p:ext uri="{BB962C8B-B14F-4D97-AF65-F5344CB8AC3E}">
        <p14:creationId xmlns:p14="http://schemas.microsoft.com/office/powerpoint/2010/main" val="3409086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AFF2D1-4AA6-FB42-8976-C893C3BA3490}"/>
              </a:ext>
            </a:extLst>
          </p:cNvPr>
          <p:cNvSpPr>
            <a:spLocks noGrp="1"/>
          </p:cNvSpPr>
          <p:nvPr>
            <p:ph type="title"/>
          </p:nvPr>
        </p:nvSpPr>
        <p:spPr>
          <a:xfrm>
            <a:off x="839788" y="457200"/>
            <a:ext cx="3932237" cy="863600"/>
          </a:xfrm>
        </p:spPr>
        <p:txBody>
          <a:bodyPr>
            <a:normAutofit/>
          </a:bodyPr>
          <a:lstStyle/>
          <a:p>
            <a:r>
              <a:rPr lang="en-US" b="1" dirty="0">
                <a:latin typeface="Times" pitchFamily="2" charset="0"/>
              </a:rPr>
              <a:t>Data </a:t>
            </a:r>
            <a:r>
              <a:rPr lang="en-US" sz="2800" b="1" dirty="0">
                <a:latin typeface="Times" pitchFamily="2" charset="0"/>
              </a:rPr>
              <a:t>Background</a:t>
            </a:r>
          </a:p>
        </p:txBody>
      </p:sp>
      <p:sp>
        <p:nvSpPr>
          <p:cNvPr id="6" name="Text Placeholder 5">
            <a:extLst>
              <a:ext uri="{FF2B5EF4-FFF2-40B4-BE49-F238E27FC236}">
                <a16:creationId xmlns:a16="http://schemas.microsoft.com/office/drawing/2014/main" id="{0A9B858F-20ED-A942-8F6F-129EEF60099A}"/>
              </a:ext>
            </a:extLst>
          </p:cNvPr>
          <p:cNvSpPr>
            <a:spLocks noGrp="1"/>
          </p:cNvSpPr>
          <p:nvPr>
            <p:ph type="body" sz="half" idx="2"/>
          </p:nvPr>
        </p:nvSpPr>
        <p:spPr>
          <a:xfrm>
            <a:off x="839788" y="1620574"/>
            <a:ext cx="7118879" cy="4548188"/>
          </a:xfrm>
        </p:spPr>
        <p:txBody>
          <a:bodyPr>
            <a:normAutofit fontScale="25000" lnSpcReduction="20000"/>
          </a:bodyPr>
          <a:lstStyle/>
          <a:p>
            <a:r>
              <a:rPr lang="en-US" sz="5600" b="1" dirty="0">
                <a:latin typeface="Times" pitchFamily="2" charset="0"/>
              </a:rPr>
              <a:t>Student Assessment System </a:t>
            </a:r>
          </a:p>
          <a:p>
            <a:r>
              <a:rPr lang="en-US" sz="5600" dirty="0"/>
              <a:t>California Assessment of Student Performance and Progress known as CAASPP established in 2014. </a:t>
            </a:r>
          </a:p>
          <a:p>
            <a:endParaRPr lang="en-US" sz="4000" b="1" dirty="0">
              <a:latin typeface="Times" pitchFamily="2" charset="0"/>
            </a:endParaRPr>
          </a:p>
          <a:p>
            <a:r>
              <a:rPr lang="en-US" sz="5600" b="1" dirty="0">
                <a:latin typeface="Times" pitchFamily="2" charset="0"/>
              </a:rPr>
              <a:t>Purpose</a:t>
            </a:r>
          </a:p>
          <a:p>
            <a:pPr marL="285750" indent="-285750">
              <a:buFont typeface="Arial" panose="020B0604020202020204" pitchFamily="34" charset="0"/>
              <a:buChar char="•"/>
            </a:pPr>
            <a:r>
              <a:rPr lang="en-US" sz="5600" dirty="0"/>
              <a:t>Assist Teachers, Administrators, Students , Parents</a:t>
            </a:r>
          </a:p>
          <a:p>
            <a:pPr marL="285750" indent="-285750">
              <a:buFont typeface="Arial" panose="020B0604020202020204" pitchFamily="34" charset="0"/>
              <a:buChar char="•"/>
            </a:pPr>
            <a:r>
              <a:rPr lang="en-US" sz="5600" dirty="0"/>
              <a:t>Promote high quality teaching and training</a:t>
            </a:r>
          </a:p>
          <a:p>
            <a:endParaRPr lang="en-US" sz="4000" dirty="0"/>
          </a:p>
          <a:p>
            <a:r>
              <a:rPr lang="en-US" sz="5600" b="1" dirty="0">
                <a:latin typeface="Times" pitchFamily="2" charset="0"/>
              </a:rPr>
              <a:t>Assessments</a:t>
            </a:r>
          </a:p>
          <a:p>
            <a:r>
              <a:rPr lang="en-US" sz="5600" dirty="0">
                <a:latin typeface="Times" pitchFamily="2" charset="0"/>
              </a:rPr>
              <a:t>5 types assessed under Science, </a:t>
            </a:r>
            <a:r>
              <a:rPr lang="en-US" sz="5600" dirty="0">
                <a:highlight>
                  <a:srgbClr val="FFFF00"/>
                </a:highlight>
                <a:latin typeface="Times" pitchFamily="2" charset="0"/>
              </a:rPr>
              <a:t>English Language Arts , Math</a:t>
            </a:r>
            <a:r>
              <a:rPr lang="en-US" sz="5600" dirty="0">
                <a:latin typeface="Times" pitchFamily="2" charset="0"/>
              </a:rPr>
              <a:t>, Spanish Reading and Language Arts under 3 components.</a:t>
            </a:r>
          </a:p>
          <a:p>
            <a:pPr marL="342900" indent="-342900">
              <a:buFont typeface="Arial" panose="020B0604020202020204" pitchFamily="34" charset="0"/>
              <a:buChar char="•"/>
            </a:pPr>
            <a:r>
              <a:rPr lang="en-US" sz="5600" dirty="0">
                <a:highlight>
                  <a:srgbClr val="FFFF00"/>
                </a:highlight>
                <a:latin typeface="Times" pitchFamily="2" charset="0"/>
              </a:rPr>
              <a:t>Academic Performance</a:t>
            </a:r>
          </a:p>
          <a:p>
            <a:pPr marL="342900" indent="-342900">
              <a:buFont typeface="Arial" panose="020B0604020202020204" pitchFamily="34" charset="0"/>
              <a:buChar char="•"/>
            </a:pPr>
            <a:r>
              <a:rPr lang="en-US" sz="5600" dirty="0">
                <a:latin typeface="Times" pitchFamily="2" charset="0"/>
              </a:rPr>
              <a:t>Academic Engagement</a:t>
            </a:r>
          </a:p>
          <a:p>
            <a:pPr marL="342900" indent="-342900">
              <a:buFont typeface="Arial" panose="020B0604020202020204" pitchFamily="34" charset="0"/>
              <a:buChar char="•"/>
            </a:pPr>
            <a:r>
              <a:rPr lang="en-US" sz="5600" dirty="0">
                <a:latin typeface="Times" pitchFamily="2" charset="0"/>
              </a:rPr>
              <a:t>Condition</a:t>
            </a:r>
          </a:p>
          <a:p>
            <a:endParaRPr lang="en-US" sz="4000" b="1" dirty="0">
              <a:latin typeface="Times" pitchFamily="2" charset="0"/>
            </a:endParaRPr>
          </a:p>
          <a:p>
            <a:r>
              <a:rPr lang="en-US" sz="5600" b="1" dirty="0">
                <a:latin typeface="Times" pitchFamily="2" charset="0"/>
              </a:rPr>
              <a:t>Project Focus</a:t>
            </a:r>
          </a:p>
          <a:p>
            <a:r>
              <a:rPr lang="en-US" sz="5600" dirty="0">
                <a:latin typeface="Times" pitchFamily="2" charset="0"/>
              </a:rPr>
              <a:t>Academic performance - English Language Arts , Math – 5X5 color coded grid table </a:t>
            </a:r>
            <a:endParaRPr lang="en-US" sz="5600" b="1" dirty="0">
              <a:latin typeface="Times" pitchFamily="2" charset="0"/>
            </a:endParaRPr>
          </a:p>
          <a:p>
            <a:endParaRPr lang="en-US" dirty="0"/>
          </a:p>
          <a:p>
            <a:endParaRPr lang="en-US" dirty="0"/>
          </a:p>
          <a:p>
            <a:r>
              <a:rPr lang="en-US" dirty="0"/>
              <a:t>	</a:t>
            </a:r>
          </a:p>
        </p:txBody>
      </p:sp>
      <p:pic>
        <p:nvPicPr>
          <p:cNvPr id="12" name="Content Placeholder 11">
            <a:extLst>
              <a:ext uri="{FF2B5EF4-FFF2-40B4-BE49-F238E27FC236}">
                <a16:creationId xmlns:a16="http://schemas.microsoft.com/office/drawing/2014/main" id="{57A8B91A-4E97-8243-94ED-A7C1070D054B}"/>
              </a:ext>
            </a:extLst>
          </p:cNvPr>
          <p:cNvPicPr>
            <a:picLocks noGrp="1" noChangeAspect="1"/>
          </p:cNvPicPr>
          <p:nvPr>
            <p:ph idx="1"/>
          </p:nvPr>
        </p:nvPicPr>
        <p:blipFill>
          <a:blip r:embed="rId2"/>
          <a:stretch>
            <a:fillRect/>
          </a:stretch>
        </p:blipFill>
        <p:spPr>
          <a:xfrm>
            <a:off x="8280400" y="989012"/>
            <a:ext cx="3071812" cy="2973388"/>
          </a:xfrm>
          <a:prstGeom prst="rect">
            <a:avLst/>
          </a:prstGeom>
        </p:spPr>
      </p:pic>
      <p:pic>
        <p:nvPicPr>
          <p:cNvPr id="13" name="Picture 12">
            <a:extLst>
              <a:ext uri="{FF2B5EF4-FFF2-40B4-BE49-F238E27FC236}">
                <a16:creationId xmlns:a16="http://schemas.microsoft.com/office/drawing/2014/main" id="{41167A29-B215-424E-8B5D-D97A8CE0A7AD}"/>
              </a:ext>
            </a:extLst>
          </p:cNvPr>
          <p:cNvPicPr>
            <a:picLocks noChangeAspect="1"/>
          </p:cNvPicPr>
          <p:nvPr/>
        </p:nvPicPr>
        <p:blipFill>
          <a:blip r:embed="rId3"/>
          <a:stretch>
            <a:fillRect/>
          </a:stretch>
        </p:blipFill>
        <p:spPr>
          <a:xfrm>
            <a:off x="8280400" y="4433888"/>
            <a:ext cx="3241145" cy="1435100"/>
          </a:xfrm>
          <a:prstGeom prst="rect">
            <a:avLst/>
          </a:prstGeom>
        </p:spPr>
      </p:pic>
    </p:spTree>
    <p:extLst>
      <p:ext uri="{BB962C8B-B14F-4D97-AF65-F5344CB8AC3E}">
        <p14:creationId xmlns:p14="http://schemas.microsoft.com/office/powerpoint/2010/main" val="1061198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AFF2D1-4AA6-FB42-8976-C893C3BA3490}"/>
              </a:ext>
            </a:extLst>
          </p:cNvPr>
          <p:cNvSpPr>
            <a:spLocks noGrp="1"/>
          </p:cNvSpPr>
          <p:nvPr>
            <p:ph type="title"/>
          </p:nvPr>
        </p:nvSpPr>
        <p:spPr>
          <a:xfrm>
            <a:off x="839788" y="457200"/>
            <a:ext cx="3932237" cy="863600"/>
          </a:xfrm>
        </p:spPr>
        <p:txBody>
          <a:bodyPr>
            <a:normAutofit/>
          </a:bodyPr>
          <a:lstStyle/>
          <a:p>
            <a:r>
              <a:rPr lang="en-US" b="1" dirty="0">
                <a:latin typeface="Times" pitchFamily="2" charset="0"/>
              </a:rPr>
              <a:t>Project Description</a:t>
            </a:r>
            <a:endParaRPr lang="en-US" sz="2800" b="1" dirty="0">
              <a:latin typeface="Times" pitchFamily="2" charset="0"/>
            </a:endParaRPr>
          </a:p>
        </p:txBody>
      </p:sp>
      <p:sp>
        <p:nvSpPr>
          <p:cNvPr id="6" name="Text Placeholder 5">
            <a:extLst>
              <a:ext uri="{FF2B5EF4-FFF2-40B4-BE49-F238E27FC236}">
                <a16:creationId xmlns:a16="http://schemas.microsoft.com/office/drawing/2014/main" id="{0A9B858F-20ED-A942-8F6F-129EEF60099A}"/>
              </a:ext>
            </a:extLst>
          </p:cNvPr>
          <p:cNvSpPr>
            <a:spLocks noGrp="1"/>
          </p:cNvSpPr>
          <p:nvPr>
            <p:ph type="body" sz="half" idx="2"/>
          </p:nvPr>
        </p:nvSpPr>
        <p:spPr>
          <a:xfrm>
            <a:off x="839788" y="1620574"/>
            <a:ext cx="5713411" cy="4548188"/>
          </a:xfrm>
        </p:spPr>
        <p:txBody>
          <a:bodyPr>
            <a:normAutofit fontScale="25000" lnSpcReduction="20000"/>
          </a:bodyPr>
          <a:lstStyle/>
          <a:p>
            <a:r>
              <a:rPr lang="en-US" sz="5600" b="1" dirty="0">
                <a:latin typeface="Times" pitchFamily="2" charset="0"/>
              </a:rPr>
              <a:t>Task</a:t>
            </a:r>
          </a:p>
          <a:p>
            <a:endParaRPr lang="en-US" sz="5600" b="1" dirty="0">
              <a:latin typeface="Times" pitchFamily="2" charset="0"/>
            </a:endParaRPr>
          </a:p>
          <a:p>
            <a:r>
              <a:rPr lang="en-US" sz="5600" dirty="0">
                <a:latin typeface="Times" pitchFamily="2" charset="0"/>
              </a:rPr>
              <a:t>Apply supervised learning methods typically done in the context of classification when we want to map input to output labels. So the project will be predicting the performance based on the input.</a:t>
            </a:r>
          </a:p>
          <a:p>
            <a:endParaRPr lang="en-US" sz="5600" b="1" dirty="0">
              <a:latin typeface="Times" pitchFamily="2" charset="0"/>
            </a:endParaRPr>
          </a:p>
          <a:p>
            <a:r>
              <a:rPr lang="en-US" sz="5600" b="1" dirty="0">
                <a:latin typeface="Times" pitchFamily="2" charset="0"/>
              </a:rPr>
              <a:t>Data source</a:t>
            </a:r>
          </a:p>
          <a:p>
            <a:r>
              <a:rPr lang="en-US" sz="5600" dirty="0">
                <a:latin typeface="Times" pitchFamily="2" charset="0"/>
              </a:rPr>
              <a:t>Excel spreadsheets from the CDE website for 2017 for ELA and Math focusing on the following variables </a:t>
            </a:r>
          </a:p>
          <a:p>
            <a:pPr marL="285750" indent="-285750">
              <a:buFont typeface="Arial" panose="020B0604020202020204" pitchFamily="34" charset="0"/>
              <a:buChar char="•"/>
            </a:pPr>
            <a:r>
              <a:rPr lang="en-US" sz="5600" dirty="0"/>
              <a:t>CDS, County name, District Name,  School Name, Status level, Change level, </a:t>
            </a:r>
            <a:r>
              <a:rPr lang="en-US" sz="5600" dirty="0">
                <a:highlight>
                  <a:srgbClr val="FFFF00"/>
                </a:highlight>
              </a:rPr>
              <a:t>Color</a:t>
            </a:r>
            <a:r>
              <a:rPr lang="en-US" sz="5600" dirty="0"/>
              <a:t>, Box, Student group.</a:t>
            </a:r>
          </a:p>
          <a:p>
            <a:pPr marL="285750" indent="-285750">
              <a:buFont typeface="Arial" panose="020B0604020202020204" pitchFamily="34" charset="0"/>
              <a:buChar char="•"/>
            </a:pPr>
            <a:endParaRPr lang="en-US" sz="5600" dirty="0"/>
          </a:p>
          <a:p>
            <a:r>
              <a:rPr lang="en-US" sz="5600" b="1" dirty="0"/>
              <a:t>Data Information</a:t>
            </a:r>
          </a:p>
          <a:p>
            <a:pPr marL="457200" indent="-457200">
              <a:buFont typeface="Arial" panose="020B0604020202020204" pitchFamily="34" charset="0"/>
              <a:buChar char="•"/>
            </a:pPr>
            <a:r>
              <a:rPr lang="en-US" sz="5600" dirty="0"/>
              <a:t>ELA  and Math datasets each with - 121K records and 25 variables. </a:t>
            </a:r>
          </a:p>
          <a:p>
            <a:pPr marL="457200" indent="-457200">
              <a:buFont typeface="Arial" panose="020B0604020202020204" pitchFamily="34" charset="0"/>
              <a:buChar char="•"/>
            </a:pPr>
            <a:r>
              <a:rPr lang="en-US" sz="5600" dirty="0"/>
              <a:t>Color variable used to predict school performance</a:t>
            </a:r>
          </a:p>
          <a:p>
            <a:endParaRPr lang="en-US" sz="4000" b="1" dirty="0">
              <a:latin typeface="Times" pitchFamily="2" charset="0"/>
            </a:endParaRPr>
          </a:p>
          <a:p>
            <a:endParaRPr lang="en-US" dirty="0"/>
          </a:p>
          <a:p>
            <a:endParaRPr lang="en-US" dirty="0"/>
          </a:p>
          <a:p>
            <a:r>
              <a:rPr lang="en-US" dirty="0"/>
              <a:t>	</a:t>
            </a:r>
          </a:p>
        </p:txBody>
      </p:sp>
      <p:pic>
        <p:nvPicPr>
          <p:cNvPr id="7" name="Picture 6">
            <a:extLst>
              <a:ext uri="{FF2B5EF4-FFF2-40B4-BE49-F238E27FC236}">
                <a16:creationId xmlns:a16="http://schemas.microsoft.com/office/drawing/2014/main" id="{6DB9B0AE-2463-3647-A53B-3733DA465E35}"/>
              </a:ext>
            </a:extLst>
          </p:cNvPr>
          <p:cNvPicPr>
            <a:picLocks noChangeAspect="1"/>
          </p:cNvPicPr>
          <p:nvPr/>
        </p:nvPicPr>
        <p:blipFill>
          <a:blip r:embed="rId2"/>
          <a:stretch>
            <a:fillRect/>
          </a:stretch>
        </p:blipFill>
        <p:spPr>
          <a:xfrm>
            <a:off x="6688667" y="287867"/>
            <a:ext cx="5120306" cy="6028267"/>
          </a:xfrm>
          <a:prstGeom prst="rect">
            <a:avLst/>
          </a:prstGeom>
        </p:spPr>
      </p:pic>
    </p:spTree>
    <p:extLst>
      <p:ext uri="{BB962C8B-B14F-4D97-AF65-F5344CB8AC3E}">
        <p14:creationId xmlns:p14="http://schemas.microsoft.com/office/powerpoint/2010/main" val="2475992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AFF2D1-4AA6-FB42-8976-C893C3BA3490}"/>
              </a:ext>
            </a:extLst>
          </p:cNvPr>
          <p:cNvSpPr>
            <a:spLocks noGrp="1"/>
          </p:cNvSpPr>
          <p:nvPr>
            <p:ph type="title"/>
          </p:nvPr>
        </p:nvSpPr>
        <p:spPr>
          <a:xfrm>
            <a:off x="839788" y="457200"/>
            <a:ext cx="3932237" cy="863600"/>
          </a:xfrm>
        </p:spPr>
        <p:txBody>
          <a:bodyPr>
            <a:normAutofit/>
          </a:bodyPr>
          <a:lstStyle/>
          <a:p>
            <a:r>
              <a:rPr lang="en-US" b="1" dirty="0">
                <a:latin typeface="Times" pitchFamily="2" charset="0"/>
              </a:rPr>
              <a:t>Coding</a:t>
            </a:r>
            <a:endParaRPr lang="en-US" sz="2800" b="1" dirty="0">
              <a:latin typeface="Times" pitchFamily="2" charset="0"/>
            </a:endParaRPr>
          </a:p>
        </p:txBody>
      </p:sp>
      <p:sp>
        <p:nvSpPr>
          <p:cNvPr id="6" name="Text Placeholder 5">
            <a:extLst>
              <a:ext uri="{FF2B5EF4-FFF2-40B4-BE49-F238E27FC236}">
                <a16:creationId xmlns:a16="http://schemas.microsoft.com/office/drawing/2014/main" id="{0A9B858F-20ED-A942-8F6F-129EEF60099A}"/>
              </a:ext>
            </a:extLst>
          </p:cNvPr>
          <p:cNvSpPr>
            <a:spLocks noGrp="1"/>
          </p:cNvSpPr>
          <p:nvPr>
            <p:ph type="body" sz="half" idx="2"/>
          </p:nvPr>
        </p:nvSpPr>
        <p:spPr>
          <a:xfrm>
            <a:off x="839788" y="1620574"/>
            <a:ext cx="5713411" cy="4548188"/>
          </a:xfrm>
        </p:spPr>
        <p:txBody>
          <a:bodyPr>
            <a:normAutofit fontScale="40000" lnSpcReduction="20000"/>
          </a:bodyPr>
          <a:lstStyle/>
          <a:p>
            <a:endParaRPr lang="en-US" b="1" dirty="0"/>
          </a:p>
          <a:p>
            <a:r>
              <a:rPr lang="en-US" sz="5000" b="1" dirty="0"/>
              <a:t>Language</a:t>
            </a:r>
          </a:p>
          <a:p>
            <a:r>
              <a:rPr lang="en-US" sz="5000" dirty="0"/>
              <a:t>Python</a:t>
            </a:r>
          </a:p>
          <a:p>
            <a:endParaRPr lang="en-US" sz="2600" b="1" dirty="0"/>
          </a:p>
          <a:p>
            <a:r>
              <a:rPr lang="en-US" sz="5000" b="1" dirty="0"/>
              <a:t>Packages</a:t>
            </a:r>
            <a:r>
              <a:rPr lang="en-US" sz="5000" dirty="0"/>
              <a:t> </a:t>
            </a:r>
          </a:p>
          <a:p>
            <a:r>
              <a:rPr lang="en-US" sz="5000" dirty="0"/>
              <a:t>sklearn, pandas, NumPy, matplotlib, seaborn</a:t>
            </a:r>
          </a:p>
          <a:p>
            <a:endParaRPr lang="en-US" sz="2600" dirty="0"/>
          </a:p>
          <a:p>
            <a:r>
              <a:rPr lang="en-US" sz="4200" b="1" dirty="0"/>
              <a:t>Classification Models</a:t>
            </a:r>
            <a:r>
              <a:rPr lang="en-US" sz="4200" dirty="0"/>
              <a:t> </a:t>
            </a:r>
          </a:p>
          <a:p>
            <a:r>
              <a:rPr lang="en-US" sz="4200" dirty="0"/>
              <a:t>Logistic Regression , Random Forest, Stochastic Gradient Descent</a:t>
            </a:r>
          </a:p>
          <a:p>
            <a:endParaRPr lang="en-US" sz="2600" b="1" dirty="0"/>
          </a:p>
          <a:p>
            <a:r>
              <a:rPr lang="en-US" sz="4200" b="1" dirty="0"/>
              <a:t>Dashboard</a:t>
            </a:r>
            <a:r>
              <a:rPr lang="en-US" sz="4200" dirty="0"/>
              <a:t> </a:t>
            </a:r>
          </a:p>
          <a:p>
            <a:r>
              <a:rPr lang="en-US" sz="4200" dirty="0"/>
              <a:t>Tableau</a:t>
            </a:r>
          </a:p>
          <a:p>
            <a:endParaRPr lang="en-US" sz="4000" b="1" dirty="0">
              <a:latin typeface="Times" pitchFamily="2" charset="0"/>
            </a:endParaRPr>
          </a:p>
          <a:p>
            <a:endParaRPr lang="en-US" dirty="0"/>
          </a:p>
          <a:p>
            <a:endParaRPr lang="en-US" dirty="0"/>
          </a:p>
          <a:p>
            <a:r>
              <a:rPr lang="en-US" dirty="0"/>
              <a:t>	</a:t>
            </a:r>
          </a:p>
        </p:txBody>
      </p:sp>
      <p:pic>
        <p:nvPicPr>
          <p:cNvPr id="2" name="Picture 1">
            <a:extLst>
              <a:ext uri="{FF2B5EF4-FFF2-40B4-BE49-F238E27FC236}">
                <a16:creationId xmlns:a16="http://schemas.microsoft.com/office/drawing/2014/main" id="{025F1B90-01C4-6C42-A3B5-887DFCAABF9D}"/>
              </a:ext>
            </a:extLst>
          </p:cNvPr>
          <p:cNvPicPr>
            <a:picLocks noChangeAspect="1"/>
          </p:cNvPicPr>
          <p:nvPr/>
        </p:nvPicPr>
        <p:blipFill>
          <a:blip r:embed="rId2"/>
          <a:stretch>
            <a:fillRect/>
          </a:stretch>
        </p:blipFill>
        <p:spPr>
          <a:xfrm>
            <a:off x="8614735" y="946393"/>
            <a:ext cx="762000" cy="1061774"/>
          </a:xfrm>
          <a:prstGeom prst="rect">
            <a:avLst/>
          </a:prstGeom>
        </p:spPr>
      </p:pic>
      <p:pic>
        <p:nvPicPr>
          <p:cNvPr id="3" name="Picture 2">
            <a:extLst>
              <a:ext uri="{FF2B5EF4-FFF2-40B4-BE49-F238E27FC236}">
                <a16:creationId xmlns:a16="http://schemas.microsoft.com/office/drawing/2014/main" id="{54C4FDB3-4513-2249-9C8B-ED34F2BDBE3F}"/>
              </a:ext>
            </a:extLst>
          </p:cNvPr>
          <p:cNvPicPr>
            <a:picLocks noChangeAspect="1"/>
          </p:cNvPicPr>
          <p:nvPr/>
        </p:nvPicPr>
        <p:blipFill>
          <a:blip r:embed="rId3"/>
          <a:stretch>
            <a:fillRect/>
          </a:stretch>
        </p:blipFill>
        <p:spPr>
          <a:xfrm>
            <a:off x="8216197" y="2187288"/>
            <a:ext cx="1422400" cy="1422400"/>
          </a:xfrm>
          <a:prstGeom prst="rect">
            <a:avLst/>
          </a:prstGeom>
        </p:spPr>
      </p:pic>
      <p:pic>
        <p:nvPicPr>
          <p:cNvPr id="5" name="Picture 4">
            <a:extLst>
              <a:ext uri="{FF2B5EF4-FFF2-40B4-BE49-F238E27FC236}">
                <a16:creationId xmlns:a16="http://schemas.microsoft.com/office/drawing/2014/main" id="{F22EC96F-4BB3-9C4C-A10D-921C3949D1A4}"/>
              </a:ext>
            </a:extLst>
          </p:cNvPr>
          <p:cNvPicPr>
            <a:picLocks noChangeAspect="1"/>
          </p:cNvPicPr>
          <p:nvPr/>
        </p:nvPicPr>
        <p:blipFill>
          <a:blip r:embed="rId4"/>
          <a:stretch>
            <a:fillRect/>
          </a:stretch>
        </p:blipFill>
        <p:spPr>
          <a:xfrm>
            <a:off x="6883879" y="3749892"/>
            <a:ext cx="1034932" cy="1129796"/>
          </a:xfrm>
          <a:prstGeom prst="rect">
            <a:avLst/>
          </a:prstGeom>
        </p:spPr>
      </p:pic>
      <p:pic>
        <p:nvPicPr>
          <p:cNvPr id="8" name="Picture 7">
            <a:extLst>
              <a:ext uri="{FF2B5EF4-FFF2-40B4-BE49-F238E27FC236}">
                <a16:creationId xmlns:a16="http://schemas.microsoft.com/office/drawing/2014/main" id="{552F0AA4-F0C6-DD4D-B179-D95846BEC676}"/>
              </a:ext>
            </a:extLst>
          </p:cNvPr>
          <p:cNvPicPr>
            <a:picLocks noChangeAspect="1"/>
          </p:cNvPicPr>
          <p:nvPr/>
        </p:nvPicPr>
        <p:blipFill>
          <a:blip r:embed="rId5"/>
          <a:stretch>
            <a:fillRect/>
          </a:stretch>
        </p:blipFill>
        <p:spPr>
          <a:xfrm>
            <a:off x="8277046" y="3596748"/>
            <a:ext cx="1270000" cy="1270000"/>
          </a:xfrm>
          <a:prstGeom prst="rect">
            <a:avLst/>
          </a:prstGeom>
        </p:spPr>
      </p:pic>
      <p:pic>
        <p:nvPicPr>
          <p:cNvPr id="9" name="Picture 8">
            <a:extLst>
              <a:ext uri="{FF2B5EF4-FFF2-40B4-BE49-F238E27FC236}">
                <a16:creationId xmlns:a16="http://schemas.microsoft.com/office/drawing/2014/main" id="{639ADD0A-3EA5-0B4C-A904-29E408017290}"/>
              </a:ext>
            </a:extLst>
          </p:cNvPr>
          <p:cNvPicPr>
            <a:picLocks noChangeAspect="1"/>
          </p:cNvPicPr>
          <p:nvPr/>
        </p:nvPicPr>
        <p:blipFill>
          <a:blip r:embed="rId6"/>
          <a:stretch>
            <a:fillRect/>
          </a:stretch>
        </p:blipFill>
        <p:spPr>
          <a:xfrm>
            <a:off x="9730147" y="3609688"/>
            <a:ext cx="1968500" cy="1270000"/>
          </a:xfrm>
          <a:prstGeom prst="rect">
            <a:avLst/>
          </a:prstGeom>
        </p:spPr>
      </p:pic>
      <p:pic>
        <p:nvPicPr>
          <p:cNvPr id="10" name="Picture 9">
            <a:extLst>
              <a:ext uri="{FF2B5EF4-FFF2-40B4-BE49-F238E27FC236}">
                <a16:creationId xmlns:a16="http://schemas.microsoft.com/office/drawing/2014/main" id="{68DDA0CB-F030-C84E-9A6A-66E92F56DA13}"/>
              </a:ext>
            </a:extLst>
          </p:cNvPr>
          <p:cNvPicPr>
            <a:picLocks noChangeAspect="1"/>
          </p:cNvPicPr>
          <p:nvPr/>
        </p:nvPicPr>
        <p:blipFill>
          <a:blip r:embed="rId7"/>
          <a:stretch>
            <a:fillRect/>
          </a:stretch>
        </p:blipFill>
        <p:spPr>
          <a:xfrm>
            <a:off x="8015647" y="5044560"/>
            <a:ext cx="1714500" cy="1422400"/>
          </a:xfrm>
          <a:prstGeom prst="rect">
            <a:avLst/>
          </a:prstGeom>
        </p:spPr>
      </p:pic>
    </p:spTree>
    <p:extLst>
      <p:ext uri="{BB962C8B-B14F-4D97-AF65-F5344CB8AC3E}">
        <p14:creationId xmlns:p14="http://schemas.microsoft.com/office/powerpoint/2010/main" val="28297121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ED415A-9E18-0E4A-AE31-2766C00B3D08}"/>
              </a:ext>
            </a:extLst>
          </p:cNvPr>
          <p:cNvSpPr/>
          <p:nvPr/>
        </p:nvSpPr>
        <p:spPr>
          <a:xfrm>
            <a:off x="4976142" y="1707878"/>
            <a:ext cx="2239716" cy="1015663"/>
          </a:xfrm>
          <a:prstGeom prst="rect">
            <a:avLst/>
          </a:prstGeom>
          <a:noFill/>
        </p:spPr>
        <p:txBody>
          <a:bodyPr wrap="none" lIns="91440" tIns="45720" rIns="91440" bIns="45720">
            <a:spAutoFit/>
          </a:bodyPr>
          <a:lstStyle/>
          <a:p>
            <a:pPr algn="ctr"/>
            <a:r>
              <a:rPr lang="en-US" sz="6000" b="1" cap="none" spc="0" dirty="0">
                <a:ln w="9525">
                  <a:solidFill>
                    <a:schemeClr val="bg1"/>
                  </a:solidFill>
                  <a:prstDash val="solid"/>
                </a:ln>
                <a:effectLst>
                  <a:outerShdw blurRad="12700" dist="38100" dir="2700000" algn="tl" rotWithShape="0">
                    <a:schemeClr val="accent5">
                      <a:lumMod val="60000"/>
                      <a:lumOff val="40000"/>
                    </a:schemeClr>
                  </a:outerShdw>
                </a:effectLst>
              </a:rPr>
              <a:t>DEMO</a:t>
            </a:r>
          </a:p>
        </p:txBody>
      </p:sp>
      <p:pic>
        <p:nvPicPr>
          <p:cNvPr id="6" name="Picture 5">
            <a:extLst>
              <a:ext uri="{FF2B5EF4-FFF2-40B4-BE49-F238E27FC236}">
                <a16:creationId xmlns:a16="http://schemas.microsoft.com/office/drawing/2014/main" id="{1BEE1DCD-FE84-D04F-8291-69ED3E6BFC3B}"/>
              </a:ext>
            </a:extLst>
          </p:cNvPr>
          <p:cNvPicPr>
            <a:picLocks noChangeAspect="1"/>
          </p:cNvPicPr>
          <p:nvPr/>
        </p:nvPicPr>
        <p:blipFill>
          <a:blip r:embed="rId2"/>
          <a:stretch>
            <a:fillRect/>
          </a:stretch>
        </p:blipFill>
        <p:spPr>
          <a:xfrm>
            <a:off x="4872006" y="3199617"/>
            <a:ext cx="2447985" cy="2304036"/>
          </a:xfrm>
          <a:prstGeom prst="rect">
            <a:avLst/>
          </a:prstGeom>
        </p:spPr>
      </p:pic>
    </p:spTree>
    <p:extLst>
      <p:ext uri="{BB962C8B-B14F-4D97-AF65-F5344CB8AC3E}">
        <p14:creationId xmlns:p14="http://schemas.microsoft.com/office/powerpoint/2010/main" val="724861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52A3B9-2D90-A24E-B761-50F974C55C6B}"/>
              </a:ext>
            </a:extLst>
          </p:cNvPr>
          <p:cNvPicPr>
            <a:picLocks noChangeAspect="1"/>
          </p:cNvPicPr>
          <p:nvPr/>
        </p:nvPicPr>
        <p:blipFill>
          <a:blip r:embed="rId2"/>
          <a:stretch>
            <a:fillRect/>
          </a:stretch>
        </p:blipFill>
        <p:spPr>
          <a:xfrm>
            <a:off x="2274498" y="1240332"/>
            <a:ext cx="7643003" cy="4377336"/>
          </a:xfrm>
          <a:prstGeom prst="rect">
            <a:avLst/>
          </a:prstGeom>
        </p:spPr>
      </p:pic>
    </p:spTree>
    <p:extLst>
      <p:ext uri="{BB962C8B-B14F-4D97-AF65-F5344CB8AC3E}">
        <p14:creationId xmlns:p14="http://schemas.microsoft.com/office/powerpoint/2010/main" val="7227662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TotalTime>
  <Words>258</Words>
  <Application>Microsoft Macintosh PowerPoint</Application>
  <PresentationFormat>Widescreen</PresentationFormat>
  <Paragraphs>66</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Times</vt:lpstr>
      <vt:lpstr>Office Theme</vt:lpstr>
      <vt:lpstr>Predicting District/School Performance using Machine Learning Techniques</vt:lpstr>
      <vt:lpstr>Approach taken….</vt:lpstr>
      <vt:lpstr>Data Background</vt:lpstr>
      <vt:lpstr>Project Description</vt:lpstr>
      <vt:lpstr>Coding</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District/School Performance using Machine Learning Techniques</dc:title>
  <dc:creator>S Samuel</dc:creator>
  <cp:lastModifiedBy>S Samuel</cp:lastModifiedBy>
  <cp:revision>20</cp:revision>
  <cp:lastPrinted>2019-02-02T16:28:36Z</cp:lastPrinted>
  <dcterms:created xsi:type="dcterms:W3CDTF">2019-02-02T14:41:13Z</dcterms:created>
  <dcterms:modified xsi:type="dcterms:W3CDTF">2019-02-02T16:28:50Z</dcterms:modified>
</cp:coreProperties>
</file>

<file path=docProps/thumbnail.jpeg>
</file>